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  <p:sldMasterId id="2147483756" r:id="rId11"/>
    <p:sldMasterId id="2147483768" r:id="rId12"/>
    <p:sldMasterId id="2147483780" r:id="rId13"/>
    <p:sldMasterId id="2147483792" r:id="rId14"/>
    <p:sldMasterId id="2147483804" r:id="rId15"/>
  </p:sldMasterIdLst>
  <p:sldIdLst>
    <p:sldId id="257" r:id="rId16"/>
    <p:sldId id="259" r:id="rId17"/>
  </p:sldIdLst>
  <p:sldSz cx="9906000" cy="6858000" type="A4"/>
  <p:notesSz cx="7099300" cy="1023493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itchFamily="2" charset="-122"/>
        <a:cs typeface="+mn-cs"/>
        <a:sym typeface="Gill Sans" panose="020B0502020104020203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3F61A5"/>
    <a:srgbClr val="87877A"/>
    <a:srgbClr val="EB5C05"/>
    <a:srgbClr val="FD4C00"/>
    <a:srgbClr val="FD8008"/>
    <a:srgbClr val="074080"/>
    <a:srgbClr val="FF9933"/>
    <a:srgbClr val="990000"/>
    <a:srgbClr val="274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46" y="-96"/>
      </p:cViewPr>
      <p:guideLst>
        <p:guide orient="horz" pos="2193"/>
        <p:guide pos="31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2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182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5057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5259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154113"/>
            <a:ext cx="1993900" cy="3178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154113"/>
            <a:ext cx="5829300" cy="3178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349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691187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6911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82563"/>
            <a:ext cx="22288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82563"/>
            <a:ext cx="6534150" cy="5943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8.xml"/><Relationship Id="rId8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2" Type="http://schemas.openxmlformats.org/officeDocument/2006/relationships/theme" Target="../theme/theme10.xml"/><Relationship Id="rId11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0.xml"/></Relationships>
</file>

<file path=ppt/slideMasters/_rels/slideMaster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9.xml"/><Relationship Id="rId8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12.xml"/><Relationship Id="rId12" Type="http://schemas.openxmlformats.org/officeDocument/2006/relationships/theme" Target="../theme/theme11.xml"/><Relationship Id="rId11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11.xml"/></Relationships>
</file>

<file path=ppt/slideMasters/_rels/slideMaster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0.xml"/><Relationship Id="rId8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23.xml"/><Relationship Id="rId12" Type="http://schemas.openxmlformats.org/officeDocument/2006/relationships/theme" Target="../theme/theme12.xml"/><Relationship Id="rId11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2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1.xml"/><Relationship Id="rId8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38.xml"/><Relationship Id="rId5" Type="http://schemas.openxmlformats.org/officeDocument/2006/relationships/slideLayout" Target="../slideLayouts/slideLayout137.xml"/><Relationship Id="rId4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34.xml"/><Relationship Id="rId12" Type="http://schemas.openxmlformats.org/officeDocument/2006/relationships/theme" Target="../theme/theme13.xml"/><Relationship Id="rId11" Type="http://schemas.openxmlformats.org/officeDocument/2006/relationships/slideLayout" Target="../slideLayouts/slideLayout143.xml"/><Relationship Id="rId10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3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2.xml"/><Relationship Id="rId8" Type="http://schemas.openxmlformats.org/officeDocument/2006/relationships/slideLayout" Target="../slideLayouts/slideLayout151.xml"/><Relationship Id="rId7" Type="http://schemas.openxmlformats.org/officeDocument/2006/relationships/slideLayout" Target="../slideLayouts/slideLayout150.xml"/><Relationship Id="rId6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148.xml"/><Relationship Id="rId4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46.xml"/><Relationship Id="rId2" Type="http://schemas.openxmlformats.org/officeDocument/2006/relationships/slideLayout" Target="../slideLayouts/slideLayout145.xml"/><Relationship Id="rId12" Type="http://schemas.openxmlformats.org/officeDocument/2006/relationships/theme" Target="../theme/theme14.xml"/><Relationship Id="rId11" Type="http://schemas.openxmlformats.org/officeDocument/2006/relationships/slideLayout" Target="../slideLayouts/slideLayout154.xml"/><Relationship Id="rId10" Type="http://schemas.openxmlformats.org/officeDocument/2006/relationships/slideLayout" Target="../slideLayouts/slideLayout153.xml"/><Relationship Id="rId1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2" Type="http://schemas.openxmlformats.org/officeDocument/2006/relationships/theme" Target="../theme/theme9.xml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42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43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66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1267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29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2291" name="Rectangle 2"/>
          <p:cNvSpPr/>
          <p:nvPr>
            <p:ph type="body" idx="1"/>
          </p:nvPr>
        </p:nvSpPr>
        <p:spPr>
          <a:xfrm>
            <a:off x="5918200" y="1943100"/>
            <a:ext cx="3022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3314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3315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2051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1"/>
          <p:cNvSpPr/>
          <p:nvPr>
            <p:ph type="title"/>
          </p:nvPr>
        </p:nvSpPr>
        <p:spPr>
          <a:xfrm>
            <a:off x="965200" y="2092325"/>
            <a:ext cx="7975600" cy="26733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1"/>
          <p:cNvSpPr/>
          <p:nvPr>
            <p:ph type="body" idx="1"/>
          </p:nvPr>
        </p:nvSpPr>
        <p:spPr>
          <a:xfrm>
            <a:off x="965200" y="3532188"/>
            <a:ext cx="7975600" cy="8001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4099" name="Rectangle 2"/>
          <p:cNvSpPr/>
          <p:nvPr>
            <p:ph type="title"/>
          </p:nvPr>
        </p:nvSpPr>
        <p:spPr>
          <a:xfrm>
            <a:off x="965200" y="1154113"/>
            <a:ext cx="79756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1"/>
          <p:cNvSpPr/>
          <p:nvPr>
            <p:ph type="body" idx="1"/>
          </p:nvPr>
        </p:nvSpPr>
        <p:spPr>
          <a:xfrm>
            <a:off x="965200" y="892175"/>
            <a:ext cx="7975600" cy="50736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7171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194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8195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1"/>
          <p:cNvSpPr/>
          <p:nvPr/>
        </p:nvSpPr>
        <p:spPr>
          <a:xfrm>
            <a:off x="478790" y="1630680"/>
            <a:ext cx="6512560" cy="2159000"/>
          </a:xfrm>
          <a:prstGeom prst="rect">
            <a:avLst/>
          </a:prstGeom>
          <a:solidFill>
            <a:srgbClr val="87877A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endParaRPr lang="zh-CN" altLang="en-US" dirty="0">
              <a:latin typeface="Gill Sans" panose="020B0502020104020203" charset="0"/>
            </a:endParaRPr>
          </a:p>
        </p:txBody>
      </p:sp>
      <p:sp>
        <p:nvSpPr>
          <p:cNvPr id="14339" name="Rectangle 3"/>
          <p:cNvSpPr/>
          <p:nvPr/>
        </p:nvSpPr>
        <p:spPr>
          <a:xfrm>
            <a:off x="906145" y="1880235"/>
            <a:ext cx="5500370" cy="973455"/>
          </a:xfrm>
          <a:prstGeom prst="rect">
            <a:avLst/>
          </a:prstGeom>
          <a:solidFill>
            <a:srgbClr val="FD4C00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华文细黑" pitchFamily="2" charset="-122"/>
                <a:sym typeface="华文黑体" panose="02010600040101010101" charset="-122"/>
              </a:rPr>
              <a:t>***********</a:t>
            </a:r>
            <a:r>
              <a:rPr lang="zh-CN" altLang="en-US" sz="2400" b="1" dirty="0">
                <a:solidFill>
                  <a:schemeClr val="bg1"/>
                </a:solidFill>
                <a:latin typeface="华文细黑" pitchFamily="2" charset="-122"/>
                <a:sym typeface="华文黑体" panose="02010600040101010101" charset="-122"/>
              </a:rPr>
              <a:t>的研究</a:t>
            </a:r>
            <a:endParaRPr lang="zh-CN" altLang="en-US" sz="2400" b="1" dirty="0">
              <a:solidFill>
                <a:schemeClr val="bg1"/>
              </a:solidFill>
              <a:latin typeface="华文细黑" pitchFamily="2" charset="-122"/>
              <a:sym typeface="华文黑体" panose="02010600040101010101" charset="-122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3305810" y="3223895"/>
            <a:ext cx="357441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华文细黑" pitchFamily="2" charset="-122"/>
              </a:rPr>
              <a:t>指导老师：</a:t>
            </a:r>
            <a:r>
              <a:rPr lang="en-US" altLang="zh-CN" sz="2000" b="1" dirty="0">
                <a:solidFill>
                  <a:schemeClr val="bg1"/>
                </a:solidFill>
                <a:latin typeface="华文细黑" pitchFamily="2" charset="-122"/>
              </a:rPr>
              <a:t>xxx </a:t>
            </a:r>
            <a:r>
              <a:rPr lang="zh-CN" altLang="en-US" sz="2000" b="1" dirty="0">
                <a:solidFill>
                  <a:schemeClr val="bg1"/>
                </a:solidFill>
                <a:latin typeface="华文细黑" pitchFamily="2" charset="-122"/>
              </a:rPr>
              <a:t>研究员</a:t>
            </a:r>
            <a:endParaRPr lang="zh-CN" altLang="en-US" sz="2000" b="1" dirty="0">
              <a:solidFill>
                <a:schemeClr val="bg1"/>
              </a:solidFill>
              <a:latin typeface="华文细黑" pitchFamily="2" charset="-122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650240" y="3214370"/>
            <a:ext cx="229298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Gill Sans" panose="020B0502020104020203" charset="0"/>
              </a:rPr>
              <a:t>答辩人：张三</a:t>
            </a:r>
            <a:endParaRPr lang="zh-CN" altLang="en-US" sz="2000" b="1" dirty="0">
              <a:solidFill>
                <a:schemeClr val="bg1"/>
              </a:solidFill>
              <a:latin typeface="Gill Sans" panose="020B0502020104020203" charset="0"/>
            </a:endParaRPr>
          </a:p>
        </p:txBody>
      </p:sp>
      <p:sp>
        <p:nvSpPr>
          <p:cNvPr id="14342" name="Rectangle 6"/>
          <p:cNvSpPr/>
          <p:nvPr/>
        </p:nvSpPr>
        <p:spPr>
          <a:xfrm>
            <a:off x="370523" y="4034791"/>
            <a:ext cx="5616575" cy="4000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答辩时间：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</a:rPr>
              <a:t>2020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年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</a:rPr>
              <a:t>5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月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</a:rPr>
              <a:t>20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日（星期三）下午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</a:rPr>
              <a:t>14: 30</a:t>
            </a:r>
            <a:endParaRPr lang="en-US" altLang="zh-CN" sz="2000" b="1" dirty="0">
              <a:solidFill>
                <a:srgbClr val="000066"/>
              </a:solidFill>
              <a:latin typeface="华文细黑" pitchFamily="2" charset="-122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386398" y="4538028"/>
            <a:ext cx="4410075" cy="4000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答辩</a:t>
            </a:r>
            <a:r>
              <a:rPr lang="zh-CN" altLang="en-US" sz="2000" b="1" dirty="0">
                <a:solidFill>
                  <a:srgbClr val="000068"/>
                </a:solidFill>
                <a:latin typeface="华文细黑" pitchFamily="2" charset="-122"/>
              </a:rPr>
              <a:t>地点：</a:t>
            </a:r>
            <a:r>
              <a:rPr lang="en-US" altLang="zh-CN" sz="2000" b="1" dirty="0">
                <a:solidFill>
                  <a:srgbClr val="000068"/>
                </a:solidFill>
                <a:latin typeface="华文细黑" pitchFamily="2" charset="-122"/>
              </a:rPr>
              <a:t>5</a:t>
            </a:r>
            <a:r>
              <a:rPr lang="zh-CN" altLang="en-US" sz="2000" b="1" dirty="0">
                <a:solidFill>
                  <a:srgbClr val="000068"/>
                </a:solidFill>
                <a:latin typeface="华文细黑" pitchFamily="2" charset="-122"/>
              </a:rPr>
              <a:t>号楼</a:t>
            </a:r>
            <a:r>
              <a:rPr lang="en-US" altLang="zh-CN" sz="2000" b="1" dirty="0">
                <a:solidFill>
                  <a:srgbClr val="000068"/>
                </a:solidFill>
                <a:latin typeface="华文细黑" pitchFamily="2" charset="-122"/>
              </a:rPr>
              <a:t>4</a:t>
            </a:r>
            <a:r>
              <a:rPr lang="zh-CN" altLang="en-US" sz="2000" b="1" dirty="0">
                <a:solidFill>
                  <a:srgbClr val="000068"/>
                </a:solidFill>
                <a:latin typeface="华文细黑" pitchFamily="2" charset="-122"/>
              </a:rPr>
              <a:t>层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中会议室</a:t>
            </a:r>
            <a:endParaRPr lang="zh-CN" altLang="en-US" sz="2000" b="1" dirty="0">
              <a:solidFill>
                <a:srgbClr val="000066"/>
              </a:solidFill>
              <a:latin typeface="华文细黑" pitchFamily="2" charset="-122"/>
            </a:endParaRPr>
          </a:p>
        </p:txBody>
      </p:sp>
      <p:sp>
        <p:nvSpPr>
          <p:cNvPr id="14344" name="Line 9"/>
          <p:cNvSpPr/>
          <p:nvPr/>
        </p:nvSpPr>
        <p:spPr>
          <a:xfrm>
            <a:off x="7224395" y="1237933"/>
            <a:ext cx="0" cy="2765425"/>
          </a:xfrm>
          <a:prstGeom prst="line">
            <a:avLst/>
          </a:prstGeom>
          <a:ln w="25400" cap="flat" cmpd="sng">
            <a:solidFill>
              <a:srgbClr val="00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Text Box 17"/>
          <p:cNvSpPr txBox="1"/>
          <p:nvPr/>
        </p:nvSpPr>
        <p:spPr>
          <a:xfrm>
            <a:off x="-443547" y="272733"/>
            <a:ext cx="8485187" cy="988695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itchFamily="2" charset="-122"/>
              </a:rPr>
              <a:t>中国科学院软件研究所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itchFamily="2" charset="-122"/>
            </a:endParaRPr>
          </a:p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itchFamily="2" charset="-122"/>
              </a:rPr>
              <a:t>博士/硕士学位论文答辩会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itchFamily="2" charset="-122"/>
            </a:endParaRPr>
          </a:p>
        </p:txBody>
      </p:sp>
      <p:sp>
        <p:nvSpPr>
          <p:cNvPr id="14346" name="Text Box 19"/>
          <p:cNvSpPr txBox="1"/>
          <p:nvPr/>
        </p:nvSpPr>
        <p:spPr>
          <a:xfrm>
            <a:off x="478790" y="5260975"/>
            <a:ext cx="5400675" cy="51911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defTabSz="862330">
              <a:spcBef>
                <a:spcPct val="50000"/>
              </a:spcBef>
            </a:pPr>
            <a:r>
              <a:rPr lang="zh-CN" altLang="en-US" sz="2800" dirty="0">
                <a:solidFill>
                  <a:srgbClr val="000066"/>
                </a:solidFill>
                <a:latin typeface="Gill Sans" panose="020B0502020104020203" charset="0"/>
                <a:ea typeface="华文新魏" pitchFamily="2" charset="-122"/>
              </a:rPr>
              <a:t>欢迎老师和同学们参加与交流！</a:t>
            </a:r>
            <a:endParaRPr lang="zh-CN" altLang="en-US" sz="2800" dirty="0">
              <a:solidFill>
                <a:srgbClr val="000066"/>
              </a:solidFill>
              <a:latin typeface="Gill Sans" panose="020B0502020104020203" charset="0"/>
              <a:ea typeface="华文新魏" pitchFamily="2" charset="-122"/>
            </a:endParaRPr>
          </a:p>
        </p:txBody>
      </p:sp>
      <p:sp>
        <p:nvSpPr>
          <p:cNvPr id="14347" name="Rectangle 21"/>
          <p:cNvSpPr/>
          <p:nvPr/>
        </p:nvSpPr>
        <p:spPr>
          <a:xfrm>
            <a:off x="3964305" y="5954395"/>
            <a:ext cx="2011680" cy="407670"/>
          </a:xfrm>
          <a:prstGeom prst="rect">
            <a:avLst/>
          </a:prstGeom>
          <a:noFill/>
          <a:ln w="12700">
            <a:noFill/>
          </a:ln>
        </p:spPr>
        <p:txBody>
          <a:bodyPr lIns="0" tIns="0" rIns="40639" bIns="0"/>
          <a:p>
            <a:pPr marL="40005" indent="0" algn="l"/>
            <a:r>
              <a:rPr lang="zh-CN" altLang="en-US" sz="2000" b="1" dirty="0">
                <a:solidFill>
                  <a:srgbClr val="000066"/>
                </a:solidFill>
                <a:latin typeface="Arial" panose="020B0604020202090204" pitchFamily="34" charset="0"/>
                <a:sym typeface="Arial" panose="020B0604020202090204" pitchFamily="34" charset="0"/>
              </a:rPr>
              <a:t>软件所研究生部</a:t>
            </a:r>
            <a:endParaRPr lang="zh-CN" altLang="en-US" sz="2000" b="1" dirty="0">
              <a:solidFill>
                <a:srgbClr val="000066"/>
              </a:solidFill>
              <a:latin typeface="Arial" panose="020B0604020202090204" pitchFamily="34" charset="0"/>
              <a:sym typeface="Arial" panose="020B0604020202090204" pitchFamily="34" charset="0"/>
            </a:endParaRPr>
          </a:p>
        </p:txBody>
      </p:sp>
      <p:sp>
        <p:nvSpPr>
          <p:cNvPr id="14348" name="Text Box 22"/>
          <p:cNvSpPr txBox="1"/>
          <p:nvPr/>
        </p:nvSpPr>
        <p:spPr>
          <a:xfrm>
            <a:off x="7224395" y="4147185"/>
            <a:ext cx="2615565" cy="221488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algn="l" defTabSz="862330"/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论文摘要：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分布式文件系统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新型数据框架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云存储服务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软件测试技术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endParaRPr lang="zh-CN" altLang="en-US" sz="8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rgbClr val="990000"/>
                </a:solidFill>
                <a:latin typeface="Gill Sans" panose="020B0502020104020203" charset="0"/>
                <a:ea typeface="宋体" pitchFamily="2" charset="-122"/>
              </a:rPr>
              <a:t>张三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软件学报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    2018, 5, 72-76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altLang="zh-CN" sz="1200" dirty="0">
                <a:solidFill>
                  <a:srgbClr val="990000"/>
                </a:solidFill>
                <a:latin typeface="Gill Sans" panose="020B0502020104020203" charset="0"/>
                <a:ea typeface="宋体" pitchFamily="2" charset="-122"/>
              </a:rPr>
              <a:t>S Zhang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en-US" altLang="zh-CN" sz="1200" dirty="0">
                <a:solidFill>
                  <a:srgbClr val="000066"/>
                </a:solidFill>
                <a:ea typeface="宋体" pitchFamily="2" charset="-122"/>
                <a:sym typeface="+mn-ea"/>
              </a:rPr>
              <a:t> et al.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en-US" altLang="zh-CN" sz="1200" b="1" i="1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ICCP.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    2017, 1332-1340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</a:pPr>
            <a:endParaRPr lang="zh-CN" altLang="en-US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</p:txBody>
      </p:sp>
      <p:pic>
        <p:nvPicPr>
          <p:cNvPr id="2" name="图片 1" descr="所标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91350" y="276860"/>
            <a:ext cx="1033145" cy="385445"/>
          </a:xfrm>
          <a:prstGeom prst="rect">
            <a:avLst/>
          </a:prstGeom>
        </p:spPr>
      </p:pic>
      <p:pic>
        <p:nvPicPr>
          <p:cNvPr id="5" name="图片 4" descr="校标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925" y="273050"/>
            <a:ext cx="1540510" cy="38925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448550" y="1486535"/>
            <a:ext cx="1943735" cy="23749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panose="020B0502020104020203" charset="0"/>
              <a:ea typeface="华文细黑" pitchFamily="2" charset="-122"/>
              <a:sym typeface="Gill Sans" panose="020B0502020104020203" charset="0"/>
            </a:endParaRPr>
          </a:p>
        </p:txBody>
      </p:sp>
      <p:sp>
        <p:nvSpPr>
          <p:cNvPr id="7" name="Text Box 31"/>
          <p:cNvSpPr txBox="1"/>
          <p:nvPr/>
        </p:nvSpPr>
        <p:spPr>
          <a:xfrm>
            <a:off x="7522210" y="1805305"/>
            <a:ext cx="1630680" cy="1245235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defTabSz="862330">
              <a:spcBef>
                <a:spcPct val="50000"/>
              </a:spcBef>
            </a:pPr>
            <a:r>
              <a:rPr lang="en-US" altLang="zh-CN" dirty="0">
                <a:latin typeface="Gill Sans" panose="020B0502020104020203" charset="0"/>
              </a:rPr>
              <a:t>photo</a:t>
            </a:r>
            <a:endParaRPr lang="en-US" altLang="zh-CN" dirty="0">
              <a:latin typeface="Gill Sans" panose="020B0502020104020203" charset="0"/>
            </a:endParaRPr>
          </a:p>
          <a:p>
            <a:pPr defTabSz="862330">
              <a:spcBef>
                <a:spcPct val="50000"/>
              </a:spcBef>
            </a:pPr>
            <a:r>
              <a:rPr lang="zh-CN" altLang="en-US" sz="1800" dirty="0">
                <a:latin typeface="Gill Sans" panose="020B0502020104020203" charset="0"/>
              </a:rPr>
              <a:t>（上半身照片，可用证件照）</a:t>
            </a:r>
            <a:endParaRPr lang="zh-CN" altLang="en-US" sz="1800" dirty="0">
              <a:latin typeface="Gill Sans" panose="020B0502020104020203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1"/>
          <p:cNvSpPr/>
          <p:nvPr/>
        </p:nvSpPr>
        <p:spPr>
          <a:xfrm>
            <a:off x="478790" y="1630680"/>
            <a:ext cx="6512560" cy="2159000"/>
          </a:xfrm>
          <a:prstGeom prst="rect">
            <a:avLst/>
          </a:prstGeom>
          <a:solidFill>
            <a:srgbClr val="87877A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endParaRPr lang="zh-CN" altLang="en-US" dirty="0">
              <a:latin typeface="Gill Sans" panose="020B0502020104020203" charset="0"/>
            </a:endParaRPr>
          </a:p>
        </p:txBody>
      </p:sp>
      <p:sp>
        <p:nvSpPr>
          <p:cNvPr id="14339" name="Rectangle 3"/>
          <p:cNvSpPr/>
          <p:nvPr/>
        </p:nvSpPr>
        <p:spPr>
          <a:xfrm>
            <a:off x="906145" y="1880235"/>
            <a:ext cx="5500370" cy="973455"/>
          </a:xfrm>
          <a:prstGeom prst="rect">
            <a:avLst/>
          </a:prstGeom>
          <a:solidFill>
            <a:srgbClr val="FD4C00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华文细黑" pitchFamily="2" charset="-122"/>
                <a:sym typeface="华文黑体" panose="02010600040101010101" charset="-122"/>
              </a:rPr>
              <a:t>***********</a:t>
            </a:r>
            <a:r>
              <a:rPr lang="zh-CN" altLang="en-US" sz="2400" b="1" dirty="0">
                <a:solidFill>
                  <a:schemeClr val="bg1"/>
                </a:solidFill>
                <a:latin typeface="华文细黑" pitchFamily="2" charset="-122"/>
                <a:sym typeface="华文黑体" panose="02010600040101010101" charset="-122"/>
              </a:rPr>
              <a:t>的研究</a:t>
            </a:r>
            <a:endParaRPr lang="zh-CN" altLang="en-US" sz="2400" b="1" dirty="0">
              <a:solidFill>
                <a:schemeClr val="bg1"/>
              </a:solidFill>
              <a:latin typeface="华文细黑" pitchFamily="2" charset="-122"/>
              <a:sym typeface="华文黑体" panose="02010600040101010101" charset="-122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3305810" y="3223895"/>
            <a:ext cx="357441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华文细黑" pitchFamily="2" charset="-122"/>
              </a:rPr>
              <a:t>指导老师：</a:t>
            </a:r>
            <a:r>
              <a:rPr lang="en-US" altLang="zh-CN" sz="2000" b="1" dirty="0">
                <a:solidFill>
                  <a:schemeClr val="bg1"/>
                </a:solidFill>
                <a:latin typeface="华文细黑" pitchFamily="2" charset="-122"/>
              </a:rPr>
              <a:t>xxx </a:t>
            </a:r>
            <a:r>
              <a:rPr lang="zh-CN" altLang="en-US" sz="2000" b="1" dirty="0">
                <a:solidFill>
                  <a:schemeClr val="bg1"/>
                </a:solidFill>
                <a:latin typeface="华文细黑" pitchFamily="2" charset="-122"/>
              </a:rPr>
              <a:t>研究员</a:t>
            </a:r>
            <a:endParaRPr lang="zh-CN" altLang="en-US" sz="2000" b="1" dirty="0">
              <a:solidFill>
                <a:schemeClr val="bg1"/>
              </a:solidFill>
              <a:latin typeface="华文细黑" pitchFamily="2" charset="-122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650240" y="3214370"/>
            <a:ext cx="229298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Gill Sans" panose="020B0502020104020203" charset="0"/>
              </a:rPr>
              <a:t>答辩人：张三</a:t>
            </a:r>
            <a:endParaRPr lang="zh-CN" altLang="en-US" sz="2000" b="1" dirty="0">
              <a:solidFill>
                <a:schemeClr val="bg1"/>
              </a:solidFill>
              <a:latin typeface="Gill Sans" panose="020B0502020104020203" charset="0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745490" y="4276408"/>
            <a:ext cx="6492875" cy="923290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anchor="ctr">
            <a:spAutoFit/>
          </a:bodyPr>
          <a:p>
            <a:pPr algn="l" defTabSz="862330">
              <a:lnSpc>
                <a:spcPct val="10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答辩时间：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2020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年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5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月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20</a:t>
            </a: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日（星期三）下午</a:t>
            </a:r>
            <a:r>
              <a:rPr lang="en-US" altLang="zh-CN" sz="2000" b="1" dirty="0">
                <a:solidFill>
                  <a:srgbClr val="000066"/>
                </a:solidFill>
                <a:latin typeface="华文细黑" pitchFamily="2" charset="-122"/>
                <a:sym typeface="+mn-ea"/>
              </a:rPr>
              <a:t>14: 30</a:t>
            </a:r>
            <a:endParaRPr lang="zh-CN" altLang="en-US" sz="2000" b="1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lnSpc>
                <a:spcPct val="10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itchFamily="2" charset="-122"/>
              </a:rPr>
              <a:t>答辩平台</a:t>
            </a:r>
            <a:r>
              <a:rPr lang="zh-CN" altLang="en-US" sz="2000" b="1" dirty="0">
                <a:solidFill>
                  <a:srgbClr val="000068"/>
                </a:solidFill>
                <a:latin typeface="华文细黑" pitchFamily="2" charset="-122"/>
              </a:rPr>
              <a:t>：腾讯会议</a:t>
            </a:r>
            <a:endParaRPr lang="zh-CN" altLang="en-US" sz="2000" b="1" dirty="0">
              <a:solidFill>
                <a:srgbClr val="000068"/>
              </a:solidFill>
              <a:latin typeface="华文细黑" pitchFamily="2" charset="-122"/>
            </a:endParaRPr>
          </a:p>
          <a:p>
            <a:pPr algn="l" defTabSz="862330">
              <a:lnSpc>
                <a:spcPct val="100000"/>
              </a:lnSpc>
            </a:pPr>
            <a:r>
              <a:rPr lang="zh-CN" altLang="en-US" sz="2000" b="1" dirty="0">
                <a:solidFill>
                  <a:srgbClr val="000068"/>
                </a:solidFill>
                <a:latin typeface="华文细黑" pitchFamily="2" charset="-122"/>
              </a:rPr>
              <a:t>会  议  号：</a:t>
            </a:r>
            <a:r>
              <a:rPr lang="en-US" altLang="zh-CN" sz="2000" b="1" dirty="0">
                <a:solidFill>
                  <a:srgbClr val="000068"/>
                </a:solidFill>
                <a:latin typeface="华文细黑" pitchFamily="2" charset="-122"/>
              </a:rPr>
              <a:t>123456</a:t>
            </a:r>
            <a:endParaRPr lang="en-US" altLang="zh-CN" sz="2000" b="1" dirty="0">
              <a:solidFill>
                <a:srgbClr val="000068"/>
              </a:solidFill>
              <a:latin typeface="华文细黑" pitchFamily="2" charset="-122"/>
            </a:endParaRPr>
          </a:p>
        </p:txBody>
      </p:sp>
      <p:sp>
        <p:nvSpPr>
          <p:cNvPr id="14344" name="Line 9"/>
          <p:cNvSpPr/>
          <p:nvPr/>
        </p:nvSpPr>
        <p:spPr>
          <a:xfrm>
            <a:off x="7224395" y="1237933"/>
            <a:ext cx="0" cy="2765425"/>
          </a:xfrm>
          <a:prstGeom prst="line">
            <a:avLst/>
          </a:prstGeom>
          <a:ln w="25400" cap="flat" cmpd="sng">
            <a:solidFill>
              <a:srgbClr val="00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Text Box 17"/>
          <p:cNvSpPr txBox="1"/>
          <p:nvPr/>
        </p:nvSpPr>
        <p:spPr>
          <a:xfrm>
            <a:off x="-443547" y="272733"/>
            <a:ext cx="8485187" cy="988695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itchFamily="2" charset="-122"/>
              </a:rPr>
              <a:t>中国科学院软件研究所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itchFamily="2" charset="-122"/>
            </a:endParaRPr>
          </a:p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itchFamily="2" charset="-122"/>
              </a:rPr>
              <a:t>博士/硕士学位论文答辩会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itchFamily="2" charset="-122"/>
            </a:endParaRPr>
          </a:p>
        </p:txBody>
      </p:sp>
      <p:sp>
        <p:nvSpPr>
          <p:cNvPr id="14346" name="Text Box 19"/>
          <p:cNvSpPr txBox="1"/>
          <p:nvPr/>
        </p:nvSpPr>
        <p:spPr>
          <a:xfrm>
            <a:off x="837565" y="5547995"/>
            <a:ext cx="5400675" cy="51911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defTabSz="862330">
              <a:spcBef>
                <a:spcPct val="50000"/>
              </a:spcBef>
            </a:pPr>
            <a:r>
              <a:rPr lang="zh-CN" altLang="en-US" sz="2800" dirty="0">
                <a:solidFill>
                  <a:srgbClr val="000066"/>
                </a:solidFill>
                <a:latin typeface="Gill Sans" panose="020B0502020104020203" charset="0"/>
                <a:ea typeface="华文新魏" pitchFamily="2" charset="-122"/>
              </a:rPr>
              <a:t>欢迎老师和同学们参加与交流！</a:t>
            </a:r>
            <a:endParaRPr lang="zh-CN" altLang="en-US" sz="2800" dirty="0">
              <a:solidFill>
                <a:srgbClr val="000066"/>
              </a:solidFill>
              <a:latin typeface="Gill Sans" panose="020B0502020104020203" charset="0"/>
              <a:ea typeface="华文新魏" pitchFamily="2" charset="-122"/>
            </a:endParaRPr>
          </a:p>
        </p:txBody>
      </p:sp>
      <p:sp>
        <p:nvSpPr>
          <p:cNvPr id="14347" name="Rectangle 21"/>
          <p:cNvSpPr/>
          <p:nvPr/>
        </p:nvSpPr>
        <p:spPr>
          <a:xfrm>
            <a:off x="4323080" y="6241415"/>
            <a:ext cx="2011680" cy="407670"/>
          </a:xfrm>
          <a:prstGeom prst="rect">
            <a:avLst/>
          </a:prstGeom>
          <a:noFill/>
          <a:ln w="12700">
            <a:noFill/>
          </a:ln>
        </p:spPr>
        <p:txBody>
          <a:bodyPr lIns="0" tIns="0" rIns="40639" bIns="0"/>
          <a:p>
            <a:pPr marL="40005" indent="0" algn="l"/>
            <a:r>
              <a:rPr lang="zh-CN" altLang="en-US" sz="2000" b="1" dirty="0">
                <a:solidFill>
                  <a:srgbClr val="000066"/>
                </a:solidFill>
                <a:latin typeface="Arial" panose="020B0604020202090204" pitchFamily="34" charset="0"/>
                <a:sym typeface="Arial" panose="020B0604020202090204" pitchFamily="34" charset="0"/>
              </a:rPr>
              <a:t>软件所研究生部</a:t>
            </a:r>
            <a:endParaRPr lang="zh-CN" altLang="en-US" sz="2000" b="1" dirty="0">
              <a:solidFill>
                <a:srgbClr val="000066"/>
              </a:solidFill>
              <a:latin typeface="Arial" panose="020B0604020202090204" pitchFamily="34" charset="0"/>
              <a:sym typeface="Arial" panose="020B0604020202090204" pitchFamily="34" charset="0"/>
            </a:endParaRPr>
          </a:p>
        </p:txBody>
      </p:sp>
      <p:sp>
        <p:nvSpPr>
          <p:cNvPr id="14348" name="Text Box 22"/>
          <p:cNvSpPr txBox="1"/>
          <p:nvPr/>
        </p:nvSpPr>
        <p:spPr>
          <a:xfrm>
            <a:off x="7224395" y="4147185"/>
            <a:ext cx="2615565" cy="221488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algn="l" defTabSz="862330"/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论文摘要：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分布式文件系统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新型数据框架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云存储服务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itchFamily="2" charset="-122"/>
              </a:rPr>
              <a:t>软件测试技术</a:t>
            </a:r>
            <a:endParaRPr lang="zh-CN" altLang="en-US" sz="14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endParaRPr lang="zh-CN" altLang="en-US" sz="800" dirty="0">
              <a:solidFill>
                <a:srgbClr val="000066"/>
              </a:solidFill>
              <a:latin typeface="华文细黑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rgbClr val="990000"/>
                </a:solidFill>
                <a:latin typeface="Gill Sans" panose="020B0502020104020203" charset="0"/>
                <a:ea typeface="宋体" pitchFamily="2" charset="-122"/>
              </a:rPr>
              <a:t>张三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软件学报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    2018, 5, 72-76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altLang="zh-CN" sz="1200" dirty="0">
                <a:solidFill>
                  <a:srgbClr val="990000"/>
                </a:solidFill>
                <a:latin typeface="Gill Sans" panose="020B0502020104020203" charset="0"/>
                <a:ea typeface="宋体" pitchFamily="2" charset="-122"/>
              </a:rPr>
              <a:t>S Zhang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en-US" altLang="zh-CN" sz="1200" dirty="0">
                <a:solidFill>
                  <a:srgbClr val="000066"/>
                </a:solidFill>
                <a:ea typeface="宋体" pitchFamily="2" charset="-122"/>
                <a:sym typeface="+mn-ea"/>
              </a:rPr>
              <a:t> et al.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r>
              <a:rPr lang="en-US" altLang="zh-CN" sz="1200" b="1" i="1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ICCP.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itchFamily="2" charset="-122"/>
              </a:rPr>
              <a:t>    2017, 1332-1340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</a:pPr>
            <a:endParaRPr lang="zh-CN" altLang="en-US" sz="1200" dirty="0">
              <a:solidFill>
                <a:srgbClr val="000066"/>
              </a:solidFill>
              <a:latin typeface="Gill Sans" panose="020B0502020104020203" charset="0"/>
              <a:ea typeface="宋体" pitchFamily="2" charset="-122"/>
            </a:endParaRPr>
          </a:p>
        </p:txBody>
      </p:sp>
      <p:pic>
        <p:nvPicPr>
          <p:cNvPr id="2" name="图片 1" descr="所标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91350" y="276860"/>
            <a:ext cx="1033145" cy="385445"/>
          </a:xfrm>
          <a:prstGeom prst="rect">
            <a:avLst/>
          </a:prstGeom>
        </p:spPr>
      </p:pic>
      <p:pic>
        <p:nvPicPr>
          <p:cNvPr id="5" name="图片 4" descr="校标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925" y="273050"/>
            <a:ext cx="1540510" cy="38925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448550" y="1486535"/>
            <a:ext cx="1943735" cy="23749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panose="020B0502020104020203" charset="0"/>
              <a:ea typeface="华文细黑" pitchFamily="2" charset="-122"/>
              <a:sym typeface="Gill Sans" panose="020B0502020104020203" charset="0"/>
            </a:endParaRPr>
          </a:p>
        </p:txBody>
      </p:sp>
      <p:sp>
        <p:nvSpPr>
          <p:cNvPr id="7" name="Text Box 31"/>
          <p:cNvSpPr txBox="1"/>
          <p:nvPr/>
        </p:nvSpPr>
        <p:spPr>
          <a:xfrm>
            <a:off x="7522210" y="1805305"/>
            <a:ext cx="1630680" cy="1245235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defTabSz="862330">
              <a:spcBef>
                <a:spcPct val="50000"/>
              </a:spcBef>
            </a:pPr>
            <a:r>
              <a:rPr lang="en-US" altLang="zh-CN" dirty="0">
                <a:latin typeface="Gill Sans" panose="020B0502020104020203" charset="0"/>
              </a:rPr>
              <a:t>photo</a:t>
            </a:r>
            <a:endParaRPr lang="en-US" altLang="zh-CN" dirty="0">
              <a:latin typeface="Gill Sans" panose="020B0502020104020203" charset="0"/>
            </a:endParaRPr>
          </a:p>
          <a:p>
            <a:pPr defTabSz="862330">
              <a:spcBef>
                <a:spcPct val="50000"/>
              </a:spcBef>
            </a:pPr>
            <a:r>
              <a:rPr lang="zh-CN" altLang="en-US" sz="1800" dirty="0">
                <a:latin typeface="Gill Sans" panose="020B0502020104020203" charset="0"/>
              </a:rPr>
              <a:t>（上半身照片，可用证件照）</a:t>
            </a:r>
            <a:endParaRPr lang="zh-CN" altLang="en-US" sz="1800" dirty="0">
              <a:latin typeface="Gill Sans" panose="020B0502020104020203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照片 - 水平倒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07632"/>
      </a:accent1>
      <a:accent2>
        <a:srgbClr val="333399"/>
      </a:accent2>
      <a:accent3>
        <a:srgbClr val="FFFFFF"/>
      </a:accent3>
      <a:accent4>
        <a:srgbClr val="000000"/>
      </a:accent4>
      <a:accent5>
        <a:srgbClr val="C0BDAD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空白">
  <a:themeElements>
    <a:clrScheme name="空白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空白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空白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标题与项目符号 - 左对齐">
  <a:themeElements>
    <a:clrScheme name="标题与项目符号 - 左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左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左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标题与项目符号 - 2 列">
  <a:themeElements>
    <a:clrScheme name="标题与项目符号 - 2 列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2 列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2 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标题与项目符号 - 右对齐">
  <a:themeElements>
    <a:clrScheme name="标题与项目符号 - 右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右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右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标题、项目符号与照片">
  <a:themeElements>
    <a:clrScheme name="标题、项目符号与照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、项目符号与照片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、项目符号与照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标题与项目符号">
  <a:themeElements>
    <a:clrScheme name="标题与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标题 - 居中">
  <a:themeElements>
    <a:clrScheme name="标题 - 居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居中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居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标题与副标题">
  <a:themeElements>
    <a:clrScheme name="标题与副标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副标题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副标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照片 - 水平">
  <a:themeElements>
    <a:clrScheme name="照片 - 水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项目符号">
  <a:themeElements>
    <a:clrScheme name="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照片 - 垂直">
  <a:themeElements>
    <a:clrScheme name="照片 - 垂直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照片 - 垂直倒影">
  <a:themeElements>
    <a:clrScheme name="照片 - 垂直倒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标题 - 顶部对齐">
  <a:themeElements>
    <a:clrScheme name="标题 - 顶部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顶部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顶部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WPS 表格</Application>
  <PresentationFormat>A4 纸张(210x297 毫米)</PresentationFormat>
  <Paragraphs>64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2</vt:i4>
      </vt:variant>
    </vt:vector>
  </HeadingPairs>
  <TitlesOfParts>
    <vt:vector size="36" baseType="lpstr">
      <vt:lpstr>Arial</vt:lpstr>
      <vt:lpstr>方正书宋_GBK</vt:lpstr>
      <vt:lpstr>Wingdings</vt:lpstr>
      <vt:lpstr>Gill Sans</vt:lpstr>
      <vt:lpstr>华文细黑</vt:lpstr>
      <vt:lpstr>Calibri</vt:lpstr>
      <vt:lpstr>华文黑体</vt:lpstr>
      <vt:lpstr>华文新魏</vt:lpstr>
      <vt:lpstr>宋体</vt:lpstr>
      <vt:lpstr>黑体-简</vt:lpstr>
      <vt:lpstr>苹方-简</vt:lpstr>
      <vt:lpstr>汉仪书宋二KW</vt:lpstr>
      <vt:lpstr>微软雅黑</vt:lpstr>
      <vt:lpstr>汉仪旗黑KW</vt:lpstr>
      <vt:lpstr>宋体</vt:lpstr>
      <vt:lpstr>Arial Unicode MS</vt:lpstr>
      <vt:lpstr>Helvetica Neue</vt:lpstr>
      <vt:lpstr>WPS-Bullets-new</vt:lpstr>
      <vt:lpstr>凌慧体-繁</vt:lpstr>
      <vt:lpstr>华文楷体</vt:lpstr>
      <vt:lpstr>照片 - 水平倒影</vt:lpstr>
      <vt:lpstr>标题与项目符号</vt:lpstr>
      <vt:lpstr>标题 - 居中</vt:lpstr>
      <vt:lpstr>标题与副标题</vt:lpstr>
      <vt:lpstr>照片 - 水平</vt:lpstr>
      <vt:lpstr>项目符号</vt:lpstr>
      <vt:lpstr>照片 - 垂直</vt:lpstr>
      <vt:lpstr>照片 - 垂直倒影</vt:lpstr>
      <vt:lpstr>标题 - 顶部对齐</vt:lpstr>
      <vt:lpstr>空白</vt:lpstr>
      <vt:lpstr>标题与项目符号 - 左对齐</vt:lpstr>
      <vt:lpstr>标题与项目符号 - 2 列</vt:lpstr>
      <vt:lpstr>标题与项目符号 - 右对齐</vt:lpstr>
      <vt:lpstr>标题、项目符号与照片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duhuiwen</cp:lastModifiedBy>
  <cp:revision>48</cp:revision>
  <dcterms:created xsi:type="dcterms:W3CDTF">2020-04-27T02:42:52Z</dcterms:created>
  <dcterms:modified xsi:type="dcterms:W3CDTF">2020-04-27T02:42:52Z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2052-2.1.2.3417</vt:lpwstr>
  </property>
</Properties>
</file>